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6" r:id="rId3"/>
    <p:sldId id="273" r:id="rId4"/>
    <p:sldId id="282" r:id="rId5"/>
    <p:sldId id="286" r:id="rId6"/>
    <p:sldId id="272" r:id="rId7"/>
    <p:sldId id="293" r:id="rId8"/>
    <p:sldId id="289" r:id="rId9"/>
    <p:sldId id="301" r:id="rId10"/>
    <p:sldId id="303" r:id="rId11"/>
    <p:sldId id="302" r:id="rId12"/>
    <p:sldId id="3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2" d="100"/>
          <a:sy n="112" d="100"/>
        </p:scale>
        <p:origin x="492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0969" y="537529"/>
            <a:ext cx="4986338" cy="3262311"/>
          </a:xfrm>
        </p:spPr>
        <p:txBody>
          <a:bodyPr/>
          <a:lstStyle/>
          <a:p>
            <a:r>
              <a:rPr lang="en-US" dirty="0"/>
              <a:t>Trading Spaces LTSM for SPY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0969" y="4279392"/>
            <a:ext cx="5155202" cy="2377440"/>
          </a:xfrm>
        </p:spPr>
        <p:txBody>
          <a:bodyPr>
            <a:normAutofit/>
          </a:bodyPr>
          <a:lstStyle/>
          <a:p>
            <a:r>
              <a:rPr lang="en-US" dirty="0"/>
              <a:t>Team 4 Bermuda</a:t>
            </a:r>
          </a:p>
          <a:p>
            <a:r>
              <a:rPr lang="en-US" sz="2000" dirty="0"/>
              <a:t>Roger C. Hahn</a:t>
            </a:r>
          </a:p>
          <a:p>
            <a:r>
              <a:rPr lang="en-US" sz="2000" dirty="0"/>
              <a:t>Pedro Nunes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</a:t>
            </a:r>
            <a:r>
              <a:rPr lang="en-US" sz="2000" dirty="0" err="1"/>
              <a:t>Draizen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03D26D2-306B-4D0F-AAB0-2F408CC827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003" r="28003"/>
          <a:stretch>
            <a:fillRect/>
          </a:stretch>
        </p:blipFill>
        <p:spPr>
          <a:xfrm>
            <a:off x="539023" y="5233736"/>
            <a:ext cx="2589188" cy="1624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6F193-DBA4-4751-9454-39C3E1BE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" y="-1"/>
            <a:ext cx="6112394" cy="5233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5454D-4498-41BA-97F1-8B059990E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367" y="5660105"/>
            <a:ext cx="3448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309" y="808496"/>
            <a:ext cx="5272764" cy="155157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309" y="2696015"/>
            <a:ext cx="5272764" cy="2557463"/>
          </a:xfrm>
        </p:spPr>
        <p:txBody>
          <a:bodyPr/>
          <a:lstStyle/>
          <a:p>
            <a:r>
              <a:rPr lang="en-US" dirty="0"/>
              <a:t>Collaborative Workspace</a:t>
            </a:r>
          </a:p>
          <a:p>
            <a:r>
              <a:rPr lang="en-US" dirty="0"/>
              <a:t>S3</a:t>
            </a:r>
          </a:p>
          <a:p>
            <a:r>
              <a:rPr lang="en-US" dirty="0"/>
              <a:t>Endpoints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API Gateway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19E4DF-D5E1-41E3-8D05-382192E3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7" y="1611400"/>
            <a:ext cx="6251459" cy="3774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B5AF1-3F2D-4FEC-B746-A3D89CA7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806" y="275096"/>
            <a:ext cx="2714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1474" y="4302782"/>
            <a:ext cx="2686613" cy="666781"/>
          </a:xfrm>
        </p:spPr>
        <p:txBody>
          <a:bodyPr/>
          <a:lstStyle/>
          <a:p>
            <a:r>
              <a:rPr lang="en-US" dirty="0"/>
              <a:t>Data is King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6099" y="4302782"/>
            <a:ext cx="2686613" cy="666781"/>
          </a:xfrm>
        </p:spPr>
        <p:txBody>
          <a:bodyPr/>
          <a:lstStyle/>
          <a:p>
            <a:r>
              <a:rPr lang="en-US" dirty="0"/>
              <a:t>On-Going Process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60723" y="4302782"/>
            <a:ext cx="2686613" cy="666781"/>
          </a:xfrm>
        </p:spPr>
        <p:txBody>
          <a:bodyPr/>
          <a:lstStyle/>
          <a:p>
            <a:r>
              <a:rPr lang="en-US" dirty="0"/>
              <a:t>Cannot Just Set and Forget </a:t>
            </a:r>
            <a:r>
              <a:rPr lang="en-US" dirty="0" err="1"/>
              <a:t>lt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05350" y="4302782"/>
            <a:ext cx="2686613" cy="666781"/>
          </a:xfrm>
        </p:spPr>
        <p:txBody>
          <a:bodyPr/>
          <a:lstStyle/>
          <a:p>
            <a:r>
              <a:rPr lang="en-US" dirty="0"/>
              <a:t>Collaborative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74084C8-9DDE-4CBB-8BAF-43937C58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7" y="1804416"/>
            <a:ext cx="2426424" cy="212140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4346D5A-AFFA-4995-A491-0670FAB0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858" y="1804416"/>
            <a:ext cx="2435604" cy="212140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5D1803-D0D9-484A-BA07-2FCD6DEA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07" y="1752478"/>
            <a:ext cx="2426424" cy="222528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B458642-4B7E-4B1F-9A9B-4426655B8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11" y="1752478"/>
            <a:ext cx="2296247" cy="212602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530F2D9-F3C8-4000-B44C-82F9DDFC9CC2}"/>
              </a:ext>
            </a:extLst>
          </p:cNvPr>
          <p:cNvSpPr/>
          <p:nvPr/>
        </p:nvSpPr>
        <p:spPr>
          <a:xfrm>
            <a:off x="4047633" y="777023"/>
            <a:ext cx="6501023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451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923A9-5EB0-4B3E-80B7-931CC1C6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50" y="1911063"/>
            <a:ext cx="5642192" cy="3035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DA82D-BCA2-47D7-A54A-A2DB966A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" y="1911064"/>
            <a:ext cx="5646333" cy="3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Trading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predict market (SPY) using ML?</a:t>
            </a:r>
          </a:p>
          <a:p>
            <a:r>
              <a:rPr lang="en-US" dirty="0"/>
              <a:t>What’s the right algorithm? </a:t>
            </a:r>
          </a:p>
          <a:p>
            <a:r>
              <a:rPr lang="en-US" dirty="0"/>
              <a:t>What’s the right data?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5BBC9E-5ECD-4664-AE90-5EF3871F49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38" b="538"/>
          <a:stretch>
            <a:fillRect/>
          </a:stretch>
        </p:blipFill>
        <p:spPr>
          <a:xfrm>
            <a:off x="1288289" y="939800"/>
            <a:ext cx="513805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Data Storm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Many</a:t>
            </a:r>
          </a:p>
          <a:p>
            <a:r>
              <a:rPr lang="en-US" sz="3200" dirty="0"/>
              <a:t>Expensive</a:t>
            </a:r>
          </a:p>
          <a:p>
            <a:r>
              <a:rPr lang="en-US" sz="3200" dirty="0"/>
              <a:t>Incomplete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Overwhelming</a:t>
            </a:r>
          </a:p>
          <a:p>
            <a:r>
              <a:rPr lang="en-US" sz="3200" dirty="0"/>
              <a:t>Selection Criteria</a:t>
            </a:r>
          </a:p>
          <a:p>
            <a:r>
              <a:rPr lang="en-US" sz="3200" dirty="0"/>
              <a:t>Analysis Paralysis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58A853-DEF0-4EC2-B763-CEA368599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04D2853-5E28-4658-AA23-C9A088C2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1233488"/>
            <a:ext cx="4283268" cy="53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E51-D53F-4CA2-8BF0-E130B326D5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475" y="-758824"/>
            <a:ext cx="11520487" cy="7588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" b="0" dirty="0">
                <a:solidFill>
                  <a:schemeClr val="bg1">
                    <a:lumMod val="95000"/>
                  </a:schemeClr>
                </a:solidFill>
              </a:rPr>
              <a:t>Slide 27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BC911A-8A38-4390-B18F-C1CCC90A96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57" b="857"/>
          <a:stretch>
            <a:fillRect/>
          </a:stretch>
        </p:blipFill>
        <p:spPr>
          <a:xfrm>
            <a:off x="219457" y="1199134"/>
            <a:ext cx="3425446" cy="2029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D97B1-6F1C-4B5F-9D64-B7C385B2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9" y="5020050"/>
            <a:ext cx="3402303" cy="1579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40E7E-BF13-44C5-BF8B-31FF854E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7" y="3429000"/>
            <a:ext cx="3425445" cy="13903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69AC301-F25C-46B0-B832-1557E7E92CF8}"/>
              </a:ext>
            </a:extLst>
          </p:cNvPr>
          <p:cNvSpPr txBox="1">
            <a:spLocks/>
          </p:cNvSpPr>
          <p:nvPr/>
        </p:nvSpPr>
        <p:spPr>
          <a:xfrm>
            <a:off x="225171" y="220155"/>
            <a:ext cx="11520487" cy="758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Jury Still Out on Sentiment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67F38-462E-4796-84A5-38376E1DC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320" y="1190537"/>
            <a:ext cx="4945824" cy="2598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F971E5-2F93-4FB8-91D7-2FADE1797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320" y="4000877"/>
            <a:ext cx="4945824" cy="2598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546A6-3403-412F-870E-4B67ED5581BF}"/>
              </a:ext>
            </a:extLst>
          </p:cNvPr>
          <p:cNvSpPr txBox="1"/>
          <p:nvPr/>
        </p:nvSpPr>
        <p:spPr>
          <a:xfrm>
            <a:off x="9689284" y="1466537"/>
            <a:ext cx="19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Layer – LTSM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1EC2F-12FD-4E05-9F52-10D509886578}"/>
              </a:ext>
            </a:extLst>
          </p:cNvPr>
          <p:cNvSpPr txBox="1"/>
          <p:nvPr/>
        </p:nvSpPr>
        <p:spPr>
          <a:xfrm>
            <a:off x="9823018" y="4336970"/>
            <a:ext cx="196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Multi- Layer - LTSM</a:t>
            </a:r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 dirty="0"/>
              <a:t>Trading Signals as Input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482" y="5286018"/>
            <a:ext cx="3395852" cy="267377"/>
          </a:xfrm>
        </p:spPr>
        <p:txBody>
          <a:bodyPr>
            <a:noAutofit/>
          </a:bodyPr>
          <a:lstStyle/>
          <a:p>
            <a:r>
              <a:rPr lang="en-US" sz="3600" dirty="0"/>
              <a:t>Signals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C56B901-8F10-481D-95C6-EFCCD2C24AB6}"/>
              </a:ext>
            </a:extLst>
          </p:cNvPr>
          <p:cNvSpPr txBox="1">
            <a:spLocks/>
          </p:cNvSpPr>
          <p:nvPr/>
        </p:nvSpPr>
        <p:spPr>
          <a:xfrm>
            <a:off x="4509622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Generating Signals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AD64E2-AA35-49FC-AB9D-E01D9045B764}"/>
              </a:ext>
            </a:extLst>
          </p:cNvPr>
          <p:cNvSpPr txBox="1">
            <a:spLocks/>
          </p:cNvSpPr>
          <p:nvPr/>
        </p:nvSpPr>
        <p:spPr>
          <a:xfrm>
            <a:off x="9247333" y="5286017"/>
            <a:ext cx="3395852" cy="26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Buy/Sells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11B61-EDFC-4F9A-AC1F-F563CC71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9" y="1578032"/>
            <a:ext cx="3702126" cy="30318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262E29A-49F8-49E2-99B0-64A2460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48" y="1548816"/>
            <a:ext cx="3702126" cy="31562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7CE65A-5515-4CE1-A15F-34493C22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74" y="1554582"/>
            <a:ext cx="3731477" cy="33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S&amp;P 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4600A6A-D103-4CF9-801E-F0DF4675A4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9AF96-0189-4494-A9DA-2C7A0F01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6" y="260349"/>
            <a:ext cx="4590668" cy="365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52F35-4BD8-4C8E-9E91-19CF1110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4" y="260349"/>
            <a:ext cx="4223170" cy="365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DDF8A-45D8-49CB-A7C3-FB9A475EC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314" y="908333"/>
            <a:ext cx="2641566" cy="2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4D2AB-CFD9-4178-85CA-0B9A699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8" y="1302740"/>
            <a:ext cx="2514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C2ADF-33AE-4143-9208-1C25713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" y="2590902"/>
            <a:ext cx="2514600" cy="1191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4C765-821F-4735-A5EC-D8F23349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8" y="3889584"/>
            <a:ext cx="2514600" cy="1149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749F9D-4BC6-4852-9A45-C0927393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8" y="5146445"/>
            <a:ext cx="2514600" cy="1190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35542-49E5-4DEF-9C8A-DBB4AF66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948" y="1321790"/>
            <a:ext cx="2543175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C7A4D0-73F5-4B5B-AF57-0F2C87E65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48" y="2615211"/>
            <a:ext cx="2514600" cy="1169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F78BF3-D538-42D7-A2BD-BC1CFFF8D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7948" y="3886858"/>
            <a:ext cx="2514600" cy="1174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169AAE-465E-490B-A26B-8625F331A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073" y="1298135"/>
            <a:ext cx="2543175" cy="1125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BDD88-8B4D-4035-A98A-B5334850E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7948" y="5175020"/>
            <a:ext cx="2514600" cy="118907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CC6AC-84C1-4CE6-9B72-FDBFB846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23" y="2615211"/>
            <a:ext cx="2524125" cy="1167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1A92E9-361A-4104-9A34-EB03BF943B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123" y="3899559"/>
            <a:ext cx="2524125" cy="11747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B460CA-B969-4D3B-AF5B-5D4C0BB9AB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9073" y="5175020"/>
            <a:ext cx="2543175" cy="11890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7F80E8-9868-413F-8082-D348EB68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251" y="1298135"/>
            <a:ext cx="2476499" cy="11430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D19508-3E8F-4F91-A70E-7611F5FF8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7252" y="2615211"/>
            <a:ext cx="2476500" cy="1191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60C637-9B0B-446F-821A-12889151E7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8773" y="3914990"/>
            <a:ext cx="2437829" cy="11747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B6C2094-C1A0-4245-88BA-A0FF4227D6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8200" y="5179007"/>
            <a:ext cx="2437829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4518025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Overfitting/Underfitting</a:t>
            </a:r>
            <a:b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Goldilocks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AF8F2-11CB-41D1-894D-3E26BFDB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44900"/>
            <a:ext cx="5372097" cy="387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CD1D9-14CB-4F6E-B530-C0D3F84F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70" y="478280"/>
            <a:ext cx="1329043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4" y="5612638"/>
            <a:ext cx="10439400" cy="1175444"/>
          </a:xfrm>
        </p:spPr>
        <p:txBody>
          <a:bodyPr/>
          <a:lstStyle/>
          <a:p>
            <a:r>
              <a:rPr lang="en-US" dirty="0"/>
              <a:t>Single Layer LTSM v. Multi-Layer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B81FF-8F2F-48AE-B61E-C00E8EB1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493664"/>
            <a:ext cx="5795962" cy="4773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39B18-09B5-4732-AA4C-FD563CB4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3664"/>
            <a:ext cx="5609431" cy="47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132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Trading Spaces LTSM for SPY </vt:lpstr>
      <vt:lpstr>Algorithmic Trading</vt:lpstr>
      <vt:lpstr>Perfect Data Storm</vt:lpstr>
      <vt:lpstr>Slide 27</vt:lpstr>
      <vt:lpstr>Trading Signals as Input Data</vt:lpstr>
      <vt:lpstr>Visualizing S&amp;P 500</vt:lpstr>
      <vt:lpstr>Economic Data</vt:lpstr>
      <vt:lpstr>Overfitting/Underfitting Goldilocks Model</vt:lpstr>
      <vt:lpstr>Single Layer LTSM v. Multi-Layer</vt:lpstr>
      <vt:lpstr>Putting It All Together</vt:lpstr>
      <vt:lpstr>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2020-04-18T02:14:29Z</dcterms:created>
  <dcterms:modified xsi:type="dcterms:W3CDTF">2020-04-18T13:24:38Z</dcterms:modified>
</cp:coreProperties>
</file>